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2"/>
  </p:notesMasterIdLst>
  <p:sldIdLst>
    <p:sldId id="4889" r:id="rId3"/>
    <p:sldId id="3840" r:id="rId4"/>
    <p:sldId id="3490" r:id="rId5"/>
    <p:sldId id="4103" r:id="rId6"/>
    <p:sldId id="3841" r:id="rId7"/>
    <p:sldId id="4950" r:id="rId8"/>
    <p:sldId id="5007" r:id="rId9"/>
    <p:sldId id="5008" r:id="rId10"/>
    <p:sldId id="5009" r:id="rId11"/>
    <p:sldId id="5010" r:id="rId12"/>
    <p:sldId id="5011" r:id="rId13"/>
    <p:sldId id="5012" r:id="rId14"/>
    <p:sldId id="5013" r:id="rId15"/>
    <p:sldId id="3872" r:id="rId16"/>
    <p:sldId id="3843" r:id="rId17"/>
    <p:sldId id="5027" r:id="rId18"/>
    <p:sldId id="4958" r:id="rId19"/>
    <p:sldId id="5014" r:id="rId20"/>
    <p:sldId id="5021" r:id="rId21"/>
    <p:sldId id="5022" r:id="rId22"/>
    <p:sldId id="5023" r:id="rId23"/>
    <p:sldId id="5024" r:id="rId24"/>
    <p:sldId id="5025" r:id="rId25"/>
    <p:sldId id="5026" r:id="rId26"/>
    <p:sldId id="3885" r:id="rId27"/>
    <p:sldId id="3884" r:id="rId28"/>
    <p:sldId id="5028" r:id="rId29"/>
    <p:sldId id="5029" r:id="rId30"/>
    <p:sldId id="5030" r:id="rId31"/>
    <p:sldId id="5031" r:id="rId32"/>
    <p:sldId id="5032" r:id="rId33"/>
    <p:sldId id="5033" r:id="rId34"/>
    <p:sldId id="5034" r:id="rId35"/>
    <p:sldId id="5035" r:id="rId36"/>
    <p:sldId id="3913" r:id="rId37"/>
    <p:sldId id="3914" r:id="rId38"/>
    <p:sldId id="5036" r:id="rId39"/>
    <p:sldId id="5037" r:id="rId40"/>
    <p:sldId id="5038" r:id="rId41"/>
    <p:sldId id="5039" r:id="rId42"/>
    <p:sldId id="5040" r:id="rId43"/>
    <p:sldId id="5041" r:id="rId44"/>
    <p:sldId id="5042" r:id="rId45"/>
    <p:sldId id="5043" r:id="rId46"/>
    <p:sldId id="4541" r:id="rId47"/>
    <p:sldId id="3928" r:id="rId48"/>
    <p:sldId id="3929" r:id="rId49"/>
    <p:sldId id="5062" r:id="rId50"/>
    <p:sldId id="5063" r:id="rId51"/>
    <p:sldId id="5064" r:id="rId52"/>
    <p:sldId id="5065" r:id="rId53"/>
    <p:sldId id="5066" r:id="rId54"/>
    <p:sldId id="5067" r:id="rId55"/>
    <p:sldId id="5068" r:id="rId56"/>
    <p:sldId id="5069" r:id="rId57"/>
    <p:sldId id="5070" r:id="rId58"/>
    <p:sldId id="3938" r:id="rId59"/>
    <p:sldId id="3939" r:id="rId60"/>
    <p:sldId id="4011" r:id="rId61"/>
  </p:sldIdLst>
  <p:sldSz cx="12192000" cy="6858000"/>
  <p:notesSz cx="7104380" cy="10234930"/>
  <p:embeddedFontLst>
    <p:embeddedFont>
      <p:font typeface="SimSun" panose="02010600030101010101" pitchFamily="2" charset="-122"/>
      <p:regular r:id="rId67"/>
    </p:embeddedFont>
    <p:embeddedFont>
      <p:font typeface="Calibri" panose="020F0502020204030204" charset="0"/>
      <p:regular r:id="rId68"/>
      <p:bold r:id="rId69"/>
      <p:italic r:id="rId70"/>
      <p:boldItalic r:id="rId71"/>
    </p:embeddedFont>
    <p:embeddedFont>
      <p:font typeface="AktivGrotesk-Bold" panose="020B0804020202020204" charset="0"/>
      <p:regular r:id="rId72"/>
    </p:embeddedFont>
    <p:embeddedFont>
      <p:font typeface="Impact" panose="020B0806030902050204" charset="0"/>
      <p:regular r:id="rId73"/>
    </p:embeddedFont>
    <p:embeddedFont>
      <p:font typeface="Calibri Light" panose="020F0302020204030204" charset="0"/>
      <p:regular r:id="rId74"/>
      <p:italic r:id="rId75"/>
    </p:embeddedFont>
  </p:embeddedFont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28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ace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  <a:srgbClr val="FF0000"/>
    <a:srgbClr val="F4F207"/>
    <a:srgbClr val="010101"/>
    <a:srgbClr val="61D8FF"/>
    <a:srgbClr val="87BBD0"/>
    <a:srgbClr val="EFFF39"/>
    <a:srgbClr val="EB67EA"/>
    <a:srgbClr val="25F820"/>
    <a:srgbClr val="0121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1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273"/>
        <p:guide pos="28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5" Type="http://schemas.openxmlformats.org/officeDocument/2006/relationships/font" Target="fonts/font9.fntdata"/><Relationship Id="rId74" Type="http://schemas.openxmlformats.org/officeDocument/2006/relationships/font" Target="fonts/font8.fntdata"/><Relationship Id="rId73" Type="http://schemas.openxmlformats.org/officeDocument/2006/relationships/font" Target="fonts/font7.fntdata"/><Relationship Id="rId72" Type="http://schemas.openxmlformats.org/officeDocument/2006/relationships/font" Target="fonts/font6.fntdata"/><Relationship Id="rId71" Type="http://schemas.openxmlformats.org/officeDocument/2006/relationships/font" Target="fonts/font5.fntdata"/><Relationship Id="rId70" Type="http://schemas.openxmlformats.org/officeDocument/2006/relationships/font" Target="fonts/font4.fntdata"/><Relationship Id="rId7" Type="http://schemas.openxmlformats.org/officeDocument/2006/relationships/slide" Target="slides/slide5.xml"/><Relationship Id="rId69" Type="http://schemas.openxmlformats.org/officeDocument/2006/relationships/font" Target="fonts/font3.fntdata"/><Relationship Id="rId68" Type="http://schemas.openxmlformats.org/officeDocument/2006/relationships/font" Target="fonts/font2.fntdata"/><Relationship Id="rId67" Type="http://schemas.openxmlformats.org/officeDocument/2006/relationships/font" Target="fonts/font1.fntdata"/><Relationship Id="rId66" Type="http://schemas.openxmlformats.org/officeDocument/2006/relationships/commentAuthors" Target="commentAuthors.xml"/><Relationship Id="rId65" Type="http://schemas.openxmlformats.org/officeDocument/2006/relationships/tableStyles" Target="tableStyles.xml"/><Relationship Id="rId64" Type="http://schemas.openxmlformats.org/officeDocument/2006/relationships/viewProps" Target="viewProps.xml"/><Relationship Id="rId63" Type="http://schemas.openxmlformats.org/officeDocument/2006/relationships/presProps" Target="presProps.xml"/><Relationship Id="rId62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9165" cy="5747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68743" y="0"/>
            <a:ext cx="3189165" cy="5747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3002" y="1432002"/>
            <a:ext cx="6873608" cy="386640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5961" y="5513207"/>
            <a:ext cx="5887689" cy="45108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881225"/>
            <a:ext cx="3189165" cy="5747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68743" y="10881225"/>
            <a:ext cx="3189165" cy="5747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en-US" altLang="zh-CN"/>
              <a:t>Click to edit Master title style</a:t>
            </a:r>
            <a:endParaRPr lang="en-US" altLang="zh-CN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 indent="-228600"/>
            <a:r>
              <a:rPr lang="en-US" altLang="zh-CN"/>
              <a:t>Click to edit Master text styles</a:t>
            </a:r>
            <a:endParaRPr lang="en-US" altLang="zh-CN"/>
          </a:p>
          <a:p>
            <a:pPr lvl="1" indent="-228600"/>
            <a:r>
              <a:rPr lang="en-US" altLang="zh-CN"/>
              <a:t>Second level</a:t>
            </a:r>
            <a:endParaRPr lang="en-US" altLang="zh-CN"/>
          </a:p>
          <a:p>
            <a:pPr lvl="2" indent="-228600"/>
            <a:r>
              <a:rPr lang="en-US" altLang="zh-CN"/>
              <a:t>Third level</a:t>
            </a:r>
            <a:endParaRPr lang="en-US" altLang="zh-CN"/>
          </a:p>
          <a:p>
            <a:pPr lvl="3" indent="-228600"/>
            <a:r>
              <a:rPr lang="en-US" altLang="zh-CN"/>
              <a:t>Fourth level</a:t>
            </a:r>
            <a:endParaRPr lang="en-US" altLang="zh-CN"/>
          </a:p>
          <a:p>
            <a:pPr lvl="4" indent="-228600"/>
            <a:r>
              <a:rPr lang="en-US" altLang="zh-CN"/>
              <a:t>Fifth level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1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1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1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1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.png"/><Relationship Id="rId3" Type="http://schemas.microsoft.com/office/2007/relationships/media" Target="../media/media7.mp3"/><Relationship Id="rId2" Type="http://schemas.openxmlformats.org/officeDocument/2006/relationships/audio" Target="../media/media7.mp3"/><Relationship Id="rId1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.png"/><Relationship Id="rId3" Type="http://schemas.microsoft.com/office/2007/relationships/media" Target="../media/media8.mp3"/><Relationship Id="rId2" Type="http://schemas.openxmlformats.org/officeDocument/2006/relationships/audio" Target="../media/media8.mp3"/><Relationship Id="rId1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.png"/><Relationship Id="rId3" Type="http://schemas.microsoft.com/office/2007/relationships/media" Target="../media/media9.mp3"/><Relationship Id="rId2" Type="http://schemas.openxmlformats.org/officeDocument/2006/relationships/audio" Target="../media/media9.mp3"/><Relationship Id="rId1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.png"/><Relationship Id="rId3" Type="http://schemas.microsoft.com/office/2007/relationships/media" Target="../media/media10.mp3"/><Relationship Id="rId2" Type="http://schemas.openxmlformats.org/officeDocument/2006/relationships/audio" Target="../media/media10.mp3"/><Relationship Id="rId1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.png"/><Relationship Id="rId3" Type="http://schemas.microsoft.com/office/2007/relationships/media" Target="../media/media11.mp3"/><Relationship Id="rId2" Type="http://schemas.openxmlformats.org/officeDocument/2006/relationships/audio" Target="../media/media11.mp3"/><Relationship Id="rId1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.png"/><Relationship Id="rId3" Type="http://schemas.microsoft.com/office/2007/relationships/media" Target="../media/media12.mp3"/><Relationship Id="rId2" Type="http://schemas.openxmlformats.org/officeDocument/2006/relationships/audio" Target="../media/media12.mp3"/><Relationship Id="rId1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The Lord Of The Rings Theme Techno Remix [TubeRipper.com]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6120" y="311912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0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265430" y="100330"/>
            <a:ext cx="1156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32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5 </a:t>
            </a:r>
            <a:endParaRPr lang="en-CA" altLang="en-US" sz="32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17880" y="408686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6575425" y="533400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6575425" y="409956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817880" y="533781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965835" y="415290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ONE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6749415" y="416687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TWO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922020" y="540512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THREE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749415" y="5414645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FOUR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5430" y="1209040"/>
            <a:ext cx="116617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60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How many children did 'Lord of the Rings' author J. R. R. Tolkien have?</a:t>
            </a:r>
            <a:endParaRPr lang="en-CA" altLang="en-US" sz="60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  <p:bldP spid="6" grpId="0" bldLvl="0" animBg="1"/>
      <p:bldP spid="7" grpId="0" bldLvl="0" animBg="1"/>
      <p:bldP spid="8" grpId="0" bldLvl="0" animBg="1"/>
      <p:bldP spid="11" grpId="0"/>
      <p:bldP spid="12" grpId="0"/>
      <p:bldP spid="13" grpId="0"/>
      <p:bldP spid="14" grpId="0"/>
      <p:bldP spid="3" grpId="0"/>
      <p:bldP spid="11" grpId="1"/>
      <p:bldP spid="12" grpId="1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265430" y="100330"/>
            <a:ext cx="1156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32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6 </a:t>
            </a:r>
            <a:endParaRPr lang="en-CA" altLang="en-US" sz="32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17880" y="408686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6575425" y="533400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6575425" y="409956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817880" y="533781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992505" y="408686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JOHN WILLIAMS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6749415" y="408686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HANS ZIMMER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922020" y="540512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HOWARD SHORE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749415" y="5414645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DANNY ELFMAN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5430" y="1209040"/>
            <a:ext cx="116617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60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Who created the score for the 'Lord of the Rings' movies?</a:t>
            </a:r>
            <a:endParaRPr lang="en-CA" altLang="en-US" sz="60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  <p:bldP spid="6" grpId="0" bldLvl="0" animBg="1"/>
      <p:bldP spid="7" grpId="0" bldLvl="0" animBg="1"/>
      <p:bldP spid="8" grpId="0" bldLvl="0" animBg="1"/>
      <p:bldP spid="11" grpId="0"/>
      <p:bldP spid="12" grpId="0"/>
      <p:bldP spid="13" grpId="0"/>
      <p:bldP spid="14" grpId="0"/>
      <p:bldP spid="3" grpId="0"/>
      <p:bldP spid="11" grpId="1"/>
      <p:bldP spid="12" grpId="1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265430" y="100330"/>
            <a:ext cx="1156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32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7 </a:t>
            </a:r>
            <a:endParaRPr lang="en-CA" altLang="en-US" sz="32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17880" y="408686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6575425" y="533400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6575425" y="409956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817880" y="533781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992505" y="408686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1943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6749415" y="408686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1954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922020" y="540512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1958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749415" y="5414645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1961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5430" y="1209040"/>
            <a:ext cx="116617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60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In what year was the first 'Lord of the Rings' book published?</a:t>
            </a:r>
            <a:endParaRPr lang="en-CA" altLang="en-US" sz="60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  <p:bldP spid="6" grpId="0" bldLvl="0" animBg="1"/>
      <p:bldP spid="7" grpId="0" bldLvl="0" animBg="1"/>
      <p:bldP spid="8" grpId="0" bldLvl="0" animBg="1"/>
      <p:bldP spid="11" grpId="0"/>
      <p:bldP spid="12" grpId="0"/>
      <p:bldP spid="13" grpId="0"/>
      <p:bldP spid="14" grpId="0"/>
      <p:bldP spid="3" grpId="0"/>
      <p:bldP spid="11" grpId="1"/>
      <p:bldP spid="13" grpId="1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265430" y="100330"/>
            <a:ext cx="1156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32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8 </a:t>
            </a:r>
            <a:endParaRPr lang="en-CA" altLang="en-US" sz="32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17880" y="408686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6575425" y="533400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6575425" y="409956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817880" y="533781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992505" y="408686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CAMBRIDGE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6749415" y="408686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EDINBURGH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922020" y="540512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HARVARD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749415" y="5414645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OXFORD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5430" y="1209040"/>
            <a:ext cx="116617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60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Tolkien wrote The Lord Of The Rings while teaching at which university?</a:t>
            </a:r>
            <a:endParaRPr lang="en-CA" altLang="en-US" sz="60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  <p:bldP spid="6" grpId="0" bldLvl="0" animBg="1"/>
      <p:bldP spid="7" grpId="0" bldLvl="0" animBg="1"/>
      <p:bldP spid="8" grpId="0" bldLvl="0" animBg="1"/>
      <p:bldP spid="11" grpId="0"/>
      <p:bldP spid="12" grpId="0"/>
      <p:bldP spid="13" grpId="0"/>
      <p:bldP spid="14" grpId="0"/>
      <p:bldP spid="3" grpId="0"/>
      <p:bldP spid="11" grpId="1"/>
      <p:bldP spid="13" grpId="1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07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3399790" y="780415"/>
            <a:ext cx="5405120" cy="538099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p>
            <a:pPr algn="ctr"/>
            <a:r>
              <a:rPr lang="en-CA" altLang="en-US" sz="8800" b="1" kern="100">
                <a:solidFill>
                  <a:srgbClr val="FF0000"/>
                </a:solidFill>
                <a:uFillTx/>
                <a:latin typeface="AktivGrotesk-Bold" panose="020B0804020202020204" charset="0"/>
                <a:cs typeface="AktivGrotesk-Bold" panose="020B0804020202020204" charset="0"/>
              </a:rPr>
              <a:t>MOUNTAINVIEW</a:t>
            </a:r>
            <a:endParaRPr lang="en-CA" altLang="en-US" sz="8800" b="1" kern="100">
              <a:solidFill>
                <a:srgbClr val="FF0000"/>
              </a:solidFill>
              <a:uFillTx/>
              <a:latin typeface="AktivGrotesk-Bold" panose="020B0804020202020204" charset="0"/>
              <a:cs typeface="AktivGrotesk-Bold" panose="020B080402020202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906905" y="3532505"/>
            <a:ext cx="8604250" cy="2045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12700">
                <a:solidFill>
                  <a:srgbClr val="FF0000"/>
                </a:solidFill>
                <a:uFillTx/>
                <a:latin typeface="AktivGrotesk-Bold" panose="020B0804020202020204" charset="0"/>
                <a:ea typeface="Adobe Fan Heiti Std B" panose="020B0700000000000000" charset="-120"/>
                <a:cs typeface="AktivGrotesk-Bold" panose="020B0804020202020204" charset="0"/>
              </a:rPr>
              <a:t>TRIVIA</a:t>
            </a:r>
            <a:endParaRPr lang="en-CA" altLang="en-US" sz="12700">
              <a:solidFill>
                <a:srgbClr val="FF0000"/>
              </a:solidFill>
              <a:uFillTx/>
              <a:latin typeface="AktivGrotesk-Bold" panose="020B0804020202020204" charset="0"/>
              <a:ea typeface="Adobe Fan Heiti Std B" panose="020B0700000000000000" charset="-120"/>
              <a:cs typeface="AktivGrotesk-Bold" panose="020B0804020202020204" charset="0"/>
            </a:endParaRPr>
          </a:p>
        </p:txBody>
      </p:sp>
      <p:pic>
        <p:nvPicPr>
          <p:cNvPr id="7" name="Content Placeholder 6" descr="bird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5206365" y="1371600"/>
            <a:ext cx="1779270" cy="221170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432685" y="5335270"/>
            <a:ext cx="75533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8000">
                <a:solidFill>
                  <a:srgbClr val="FF0000"/>
                </a:solidFill>
              </a:rPr>
              <a:t>BREAK TIME . . .</a:t>
            </a:r>
            <a:endParaRPr lang="en-CA" altLang="en-US" sz="80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3393440" y="500380"/>
            <a:ext cx="5405120" cy="538099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p>
            <a:pPr algn="ctr"/>
            <a:r>
              <a:rPr lang="en-CA" altLang="en-US" sz="8800" b="1" kern="100">
                <a:solidFill>
                  <a:srgbClr val="FF0000"/>
                </a:solidFill>
                <a:uFillTx/>
                <a:latin typeface="AktivGrotesk-Bold" panose="020B0804020202020204" charset="0"/>
                <a:cs typeface="AktivGrotesk-Bold" panose="020B0804020202020204" charset="0"/>
              </a:rPr>
              <a:t>MOUNTAINVIEW</a:t>
            </a:r>
            <a:endParaRPr lang="en-CA" altLang="en-US" sz="8800" b="1" kern="100">
              <a:solidFill>
                <a:srgbClr val="FF0000"/>
              </a:solidFill>
              <a:uFillTx/>
              <a:latin typeface="AktivGrotesk-Bold" panose="020B0804020202020204" charset="0"/>
              <a:cs typeface="AktivGrotesk-Bold" panose="020B080402020202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906905" y="3074035"/>
            <a:ext cx="8604250" cy="2045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12700">
                <a:solidFill>
                  <a:srgbClr val="FF0000"/>
                </a:solidFill>
                <a:uFillTx/>
                <a:latin typeface="AktivGrotesk-Bold" panose="020B0804020202020204" charset="0"/>
                <a:ea typeface="Adobe Fan Heiti Std B" panose="020B0700000000000000" charset="-120"/>
                <a:cs typeface="AktivGrotesk-Bold" panose="020B0804020202020204" charset="0"/>
              </a:rPr>
              <a:t>TRIVIA</a:t>
            </a:r>
            <a:endParaRPr lang="en-CA" altLang="en-US" sz="12700">
              <a:solidFill>
                <a:srgbClr val="FF0000"/>
              </a:solidFill>
              <a:uFillTx/>
              <a:latin typeface="AktivGrotesk-Bold" panose="020B0804020202020204" charset="0"/>
              <a:ea typeface="Adobe Fan Heiti Std B" panose="020B0700000000000000" charset="-120"/>
              <a:cs typeface="AktivGrotesk-Bold" panose="020B0804020202020204" charset="0"/>
            </a:endParaRPr>
          </a:p>
        </p:txBody>
      </p:sp>
      <p:pic>
        <p:nvPicPr>
          <p:cNvPr id="7" name="Content Placeholder 6" descr="bird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5206365" y="913130"/>
            <a:ext cx="1779270" cy="221170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04470" y="4966335"/>
            <a:ext cx="1174623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88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COMPLETE THE QUOTE</a:t>
            </a:r>
            <a:endParaRPr lang="en-CA" altLang="en-US" sz="36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617345" y="4581525"/>
            <a:ext cx="889381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3800" b="1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ROUND #2</a:t>
            </a:r>
            <a:endParaRPr lang="en-CA" altLang="en-US" sz="13800" b="1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13144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1 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65430" y="1436370"/>
            <a:ext cx="1166177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96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“Not all those who wander are _______.” </a:t>
            </a:r>
            <a:endParaRPr lang="en-CA" altLang="en-US" sz="96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  <a:buNone/>
            </a:pPr>
            <a:r>
              <a:rPr lang="en-CA" altLang="en-US" sz="96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- Bilbo Baggins</a:t>
            </a:r>
            <a:endParaRPr lang="en-CA" altLang="en-US" sz="96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714625" y="2574290"/>
            <a:ext cx="1166177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15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LOST</a:t>
            </a:r>
            <a:endParaRPr lang="en-CA" altLang="en-US" sz="115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13144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2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65430" y="1034415"/>
            <a:ext cx="11661775" cy="5507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88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“Even the ________ person can change the course of the future.”    </a:t>
            </a:r>
            <a:endParaRPr lang="en-CA" altLang="en-US" sz="88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  <a:buNone/>
            </a:pPr>
            <a:r>
              <a:rPr lang="en-CA" altLang="en-US" sz="88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-Galadriel</a:t>
            </a:r>
            <a:endParaRPr lang="en-CA" altLang="en-US" sz="88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507230" y="838200"/>
            <a:ext cx="79013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96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SMALLEST</a:t>
            </a:r>
            <a:endParaRPr lang="en-CA" altLang="en-US" sz="96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13144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3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65430" y="1034415"/>
            <a:ext cx="1166177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72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"A wizard is never late, </a:t>
            </a:r>
            <a:endParaRPr lang="en-CA" altLang="en-US" sz="72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  <a:buNone/>
            </a:pPr>
            <a:r>
              <a:rPr lang="en-CA" altLang="en-US" sz="72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______ _______. </a:t>
            </a:r>
            <a:endParaRPr lang="en-CA" altLang="en-US" sz="72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  <a:buNone/>
            </a:pPr>
            <a:r>
              <a:rPr lang="en-CA" altLang="en-US" sz="72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Nor is he early; he arrives precisely when he means to." </a:t>
            </a:r>
            <a:endParaRPr lang="en-CA" altLang="en-US" sz="72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  <a:buNone/>
            </a:pPr>
            <a:r>
              <a:rPr lang="en-CA" altLang="en-US" sz="72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- Gandalf</a:t>
            </a:r>
            <a:endParaRPr lang="en-CA" altLang="en-US" sz="72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205990" y="2047875"/>
            <a:ext cx="79013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80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FRODO BAGGINS</a:t>
            </a:r>
            <a:endParaRPr lang="en-CA" altLang="en-US" sz="80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3399790" y="780415"/>
            <a:ext cx="5405120" cy="538099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p>
            <a:pPr algn="ctr"/>
            <a:r>
              <a:rPr lang="en-CA" altLang="en-US" sz="8800" b="1" kern="100">
                <a:solidFill>
                  <a:srgbClr val="FF0000"/>
                </a:solidFill>
                <a:uFillTx/>
                <a:latin typeface="AktivGrotesk-Bold" panose="020B0804020202020204" charset="0"/>
                <a:cs typeface="AktivGrotesk-Bold" panose="020B0804020202020204" charset="0"/>
              </a:rPr>
              <a:t>MOUNTAINVIEW</a:t>
            </a:r>
            <a:endParaRPr lang="en-CA" altLang="en-US" sz="8800" b="1" kern="100">
              <a:solidFill>
                <a:srgbClr val="FF0000"/>
              </a:solidFill>
              <a:uFillTx/>
              <a:latin typeface="AktivGrotesk-Bold" panose="020B0804020202020204" charset="0"/>
              <a:cs typeface="AktivGrotesk-Bold" panose="020B080402020202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906905" y="3532505"/>
            <a:ext cx="8604250" cy="2045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12700">
                <a:solidFill>
                  <a:srgbClr val="FF0000"/>
                </a:solidFill>
                <a:uFillTx/>
                <a:latin typeface="AktivGrotesk-Bold" panose="020B0804020202020204" charset="0"/>
                <a:ea typeface="Adobe Fan Heiti Std B" panose="020B0700000000000000" charset="-120"/>
                <a:cs typeface="AktivGrotesk-Bold" panose="020B0804020202020204" charset="0"/>
              </a:rPr>
              <a:t>TRIVIA</a:t>
            </a:r>
            <a:endParaRPr lang="en-CA" altLang="en-US" sz="12700">
              <a:solidFill>
                <a:srgbClr val="FF0000"/>
              </a:solidFill>
              <a:uFillTx/>
              <a:latin typeface="AktivGrotesk-Bold" panose="020B0804020202020204" charset="0"/>
              <a:ea typeface="Adobe Fan Heiti Std B" panose="020B0700000000000000" charset="-120"/>
              <a:cs typeface="AktivGrotesk-Bold" panose="020B0804020202020204" charset="0"/>
            </a:endParaRPr>
          </a:p>
        </p:txBody>
      </p:sp>
      <p:pic>
        <p:nvPicPr>
          <p:cNvPr id="7" name="Content Placeholder 6" descr="bird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5206365" y="1371600"/>
            <a:ext cx="1779270" cy="221170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432685" y="5577840"/>
            <a:ext cx="7553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4800">
                <a:solidFill>
                  <a:srgbClr val="FF0000"/>
                </a:solidFill>
              </a:rPr>
              <a:t>COMING UP NEXT . . .</a:t>
            </a:r>
            <a:endParaRPr lang="en-CA" altLang="en-US" sz="48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13144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4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65430" y="1034415"/>
            <a:ext cx="11661775" cy="5507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88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"_______! </a:t>
            </a:r>
            <a:endParaRPr lang="en-CA" altLang="en-US" sz="88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  <a:buNone/>
            </a:pPr>
            <a:r>
              <a:rPr lang="en-CA" altLang="en-US" sz="88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Boil 'em, mash 'em, stick 'em in  a stew." </a:t>
            </a:r>
            <a:endParaRPr lang="en-CA" altLang="en-US" sz="88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  <a:buNone/>
            </a:pPr>
            <a:r>
              <a:rPr lang="en-CA" altLang="en-US" sz="88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- Samwise Gamgee</a:t>
            </a:r>
            <a:endParaRPr lang="en-CA" altLang="en-US" sz="88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145665" y="1127760"/>
            <a:ext cx="79013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80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POTATOES</a:t>
            </a:r>
            <a:endParaRPr lang="en-CA" altLang="en-US" sz="80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13144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5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65430" y="1034415"/>
            <a:ext cx="11661775" cy="5507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88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"There can be no trust between hammer and ______." </a:t>
            </a:r>
            <a:endParaRPr lang="en-CA" altLang="en-US" sz="88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  <a:buNone/>
            </a:pPr>
            <a:r>
              <a:rPr lang="en-CA" altLang="en-US" sz="88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-King Durin III</a:t>
            </a:r>
            <a:endParaRPr lang="en-CA" altLang="en-US" sz="88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824990" y="3608070"/>
            <a:ext cx="79013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96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ROCK</a:t>
            </a:r>
            <a:endParaRPr lang="en-CA" altLang="en-US" sz="96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13144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6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65430" y="1034415"/>
            <a:ext cx="1166177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96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“What about second _________?”</a:t>
            </a:r>
            <a:endParaRPr lang="en-CA" altLang="en-US" sz="96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  <a:buNone/>
            </a:pPr>
            <a:r>
              <a:rPr lang="en-CA" altLang="en-US" sz="96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-PIPPIN</a:t>
            </a:r>
            <a:endParaRPr lang="en-CA" altLang="en-US" sz="96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764030" y="2511425"/>
            <a:ext cx="79013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96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BREAKFAST</a:t>
            </a:r>
            <a:endParaRPr lang="en-CA" altLang="en-US" sz="96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13144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7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65430" y="1034415"/>
            <a:ext cx="11661775" cy="5507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88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“They say only: The Doors of Durin, Lord of Moria. Speak, ______, and enter.” - Gandalf</a:t>
            </a:r>
            <a:endParaRPr lang="en-CA" altLang="en-US" sz="88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097905" y="3713480"/>
            <a:ext cx="586803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88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FRIEND</a:t>
            </a:r>
            <a:endParaRPr lang="en-CA" altLang="en-US" sz="88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13144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8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65430" y="1034415"/>
            <a:ext cx="1166177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72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“They stole it from us. Sneaky little ___________. </a:t>
            </a:r>
            <a:endParaRPr lang="en-CA" altLang="en-US" sz="72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  <a:buNone/>
            </a:pPr>
            <a:r>
              <a:rPr lang="en-CA" altLang="en-US" sz="72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Wicked, tricksy, false!”</a:t>
            </a:r>
            <a:endParaRPr lang="en-CA" altLang="en-US" sz="72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  <a:buNone/>
            </a:pPr>
            <a:r>
              <a:rPr lang="en-CA" altLang="en-US" sz="72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- Gollum</a:t>
            </a:r>
            <a:endParaRPr lang="en-CA" altLang="en-US" sz="72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001645" y="1953895"/>
            <a:ext cx="790130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88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HOBBITSES</a:t>
            </a:r>
            <a:endParaRPr lang="en-CA" altLang="en-US" sz="88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07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3399790" y="780415"/>
            <a:ext cx="5405120" cy="538099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p>
            <a:pPr algn="ctr"/>
            <a:r>
              <a:rPr lang="en-CA" altLang="en-US" sz="8800" b="1" kern="100">
                <a:solidFill>
                  <a:srgbClr val="FF0000"/>
                </a:solidFill>
                <a:uFillTx/>
                <a:latin typeface="AktivGrotesk-Bold" panose="020B0804020202020204" charset="0"/>
                <a:cs typeface="AktivGrotesk-Bold" panose="020B0804020202020204" charset="0"/>
              </a:rPr>
              <a:t>MOUNTAINVIEW</a:t>
            </a:r>
            <a:endParaRPr lang="en-CA" altLang="en-US" sz="8800" b="1" kern="100">
              <a:solidFill>
                <a:srgbClr val="FF0000"/>
              </a:solidFill>
              <a:uFillTx/>
              <a:latin typeface="AktivGrotesk-Bold" panose="020B0804020202020204" charset="0"/>
              <a:cs typeface="AktivGrotesk-Bold" panose="020B080402020202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906905" y="3532505"/>
            <a:ext cx="8604250" cy="2045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12700">
                <a:solidFill>
                  <a:srgbClr val="FF0000"/>
                </a:solidFill>
                <a:uFillTx/>
                <a:latin typeface="AktivGrotesk-Bold" panose="020B0804020202020204" charset="0"/>
                <a:ea typeface="Adobe Fan Heiti Std B" panose="020B0700000000000000" charset="-120"/>
                <a:cs typeface="AktivGrotesk-Bold" panose="020B0804020202020204" charset="0"/>
              </a:rPr>
              <a:t>TRIVIA</a:t>
            </a:r>
            <a:endParaRPr lang="en-CA" altLang="en-US" sz="12700">
              <a:solidFill>
                <a:srgbClr val="FF0000"/>
              </a:solidFill>
              <a:uFillTx/>
              <a:latin typeface="AktivGrotesk-Bold" panose="020B0804020202020204" charset="0"/>
              <a:ea typeface="Adobe Fan Heiti Std B" panose="020B0700000000000000" charset="-120"/>
              <a:cs typeface="AktivGrotesk-Bold" panose="020B0804020202020204" charset="0"/>
            </a:endParaRPr>
          </a:p>
        </p:txBody>
      </p:sp>
      <p:pic>
        <p:nvPicPr>
          <p:cNvPr id="7" name="Content Placeholder 6" descr="bird"/>
          <p:cNvPicPr>
            <a:picLocks noChangeAspect="1"/>
          </p:cNvPicPr>
          <p:nvPr>
            <p:ph/>
          </p:nvPr>
        </p:nvPicPr>
        <p:blipFill>
          <a:blip r:embed="rId1">
            <a:grayscl/>
          </a:blip>
          <a:stretch>
            <a:fillRect/>
          </a:stretch>
        </p:blipFill>
        <p:spPr>
          <a:xfrm>
            <a:off x="5206365" y="1371600"/>
            <a:ext cx="1779270" cy="2211705"/>
          </a:xfrm>
          <a:prstGeom prst="rect">
            <a:avLst/>
          </a:prstGeom>
          <a:noFill/>
          <a:ln w="28575" cmpd="sng">
            <a:noFill/>
            <a:prstDash val="solid"/>
          </a:ln>
        </p:spPr>
      </p:pic>
      <p:sp>
        <p:nvSpPr>
          <p:cNvPr id="9" name="Text Box 8"/>
          <p:cNvSpPr txBox="1"/>
          <p:nvPr/>
        </p:nvSpPr>
        <p:spPr>
          <a:xfrm>
            <a:off x="2432685" y="5335270"/>
            <a:ext cx="75533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8000">
                <a:solidFill>
                  <a:srgbClr val="FF0000"/>
                </a:solidFill>
              </a:rPr>
              <a:t>BREAK TIME . . .</a:t>
            </a:r>
            <a:endParaRPr lang="en-CA" altLang="en-US" sz="80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3393440" y="500380"/>
            <a:ext cx="5405120" cy="538099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p>
            <a:pPr algn="ctr"/>
            <a:r>
              <a:rPr lang="en-CA" altLang="en-US" sz="8800" b="1" kern="100">
                <a:solidFill>
                  <a:srgbClr val="FF0000"/>
                </a:solidFill>
                <a:uFillTx/>
                <a:latin typeface="AktivGrotesk-Bold" panose="020B0804020202020204" charset="0"/>
                <a:cs typeface="AktivGrotesk-Bold" panose="020B0804020202020204" charset="0"/>
              </a:rPr>
              <a:t>MOUNTAINVIEW</a:t>
            </a:r>
            <a:endParaRPr lang="en-CA" altLang="en-US" sz="8800" b="1" kern="100">
              <a:solidFill>
                <a:srgbClr val="FF0000"/>
              </a:solidFill>
              <a:uFillTx/>
              <a:latin typeface="AktivGrotesk-Bold" panose="020B0804020202020204" charset="0"/>
              <a:cs typeface="AktivGrotesk-Bold" panose="020B080402020202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906905" y="3074035"/>
            <a:ext cx="8604250" cy="2045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12700">
                <a:solidFill>
                  <a:srgbClr val="FF0000"/>
                </a:solidFill>
                <a:uFillTx/>
                <a:latin typeface="AktivGrotesk-Bold" panose="020B0804020202020204" charset="0"/>
                <a:ea typeface="Adobe Fan Heiti Std B" panose="020B0700000000000000" charset="-120"/>
                <a:cs typeface="AktivGrotesk-Bold" panose="020B0804020202020204" charset="0"/>
              </a:rPr>
              <a:t>TRIVIA</a:t>
            </a:r>
            <a:endParaRPr lang="en-CA" altLang="en-US" sz="12700">
              <a:solidFill>
                <a:srgbClr val="FF0000"/>
              </a:solidFill>
              <a:uFillTx/>
              <a:latin typeface="AktivGrotesk-Bold" panose="020B0804020202020204" charset="0"/>
              <a:ea typeface="Adobe Fan Heiti Std B" panose="020B0700000000000000" charset="-120"/>
              <a:cs typeface="AktivGrotesk-Bold" panose="020B0804020202020204" charset="0"/>
            </a:endParaRPr>
          </a:p>
        </p:txBody>
      </p:sp>
      <p:pic>
        <p:nvPicPr>
          <p:cNvPr id="7" name="Content Placeholder 6" descr="bird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5206365" y="913130"/>
            <a:ext cx="1779270" cy="221170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30200" y="5217160"/>
            <a:ext cx="11758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72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3 RINGS FOR THE ELVEN KINGS</a:t>
            </a:r>
            <a:endParaRPr lang="en-CA" altLang="en-US" sz="72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906905" y="4505325"/>
            <a:ext cx="889381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3800" b="1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ROUND #3</a:t>
            </a:r>
            <a:endParaRPr lang="en-CA" altLang="en-US" sz="13800" b="1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13144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1 - Two Parter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65430" y="927735"/>
            <a:ext cx="1166177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72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How many Rings of Power were there in total?</a:t>
            </a:r>
            <a:endParaRPr lang="en-CA" altLang="en-US" sz="72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  <a:buNone/>
            </a:pPr>
            <a:endParaRPr lang="en-CA" altLang="en-US" sz="72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  <a:buNone/>
            </a:pPr>
            <a:r>
              <a:rPr lang="en-CA" altLang="en-US" sz="72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How many did Sauron make?</a:t>
            </a:r>
            <a:endParaRPr lang="en-CA" altLang="en-US" sz="72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5430" y="1144270"/>
            <a:ext cx="11662410" cy="3999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66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20 IN TOTAL</a:t>
            </a:r>
            <a:endParaRPr lang="en-CA" altLang="en-US" sz="166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  <a:buNone/>
            </a:pPr>
            <a:r>
              <a:rPr lang="en-CA" altLang="en-US" sz="88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SAURON MADE ONLY ONE</a:t>
            </a:r>
            <a:endParaRPr lang="en-CA" altLang="en-US" sz="88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13144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2 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65430" y="1112520"/>
            <a:ext cx="1166177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96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What is the name of the tower where Sauron resides?</a:t>
            </a:r>
            <a:endParaRPr lang="en-CA" altLang="en-US" sz="96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5430" y="1511935"/>
            <a:ext cx="11662410" cy="44157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66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Barad-dûr</a:t>
            </a:r>
            <a:endParaRPr lang="en-CA" altLang="en-US" sz="166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  <a:buNone/>
            </a:pPr>
            <a:r>
              <a:rPr lang="en-CA" altLang="en-US" sz="115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the Dark Tower</a:t>
            </a:r>
            <a:endParaRPr lang="en-CA" altLang="en-US" sz="115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13144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3 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65430" y="925195"/>
            <a:ext cx="11661775" cy="5507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88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What’s the name of the Elvish language that is frequently used in the “Lord of the Rings”?</a:t>
            </a:r>
            <a:endParaRPr lang="en-CA" altLang="en-US" sz="88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5430" y="1852295"/>
            <a:ext cx="1166241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99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SINDARIN</a:t>
            </a:r>
            <a:endParaRPr lang="en-CA" altLang="en-US" sz="199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" name="Text Box 7"/>
          <p:cNvSpPr txBox="1"/>
          <p:nvPr/>
        </p:nvSpPr>
        <p:spPr>
          <a:xfrm>
            <a:off x="2941320" y="3302000"/>
            <a:ext cx="647763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8800">
                <a:solidFill>
                  <a:srgbClr val="FF0000"/>
                </a:solidFill>
                <a:uFillTx/>
                <a:latin typeface="AktivGrotesk-Bold" panose="020B0804020202020204" charset="0"/>
                <a:ea typeface="Adobe Fan Heiti Std B" panose="020B0700000000000000" charset="-120"/>
                <a:cs typeface="AktivGrotesk-Bold" panose="020B0804020202020204" charset="0"/>
              </a:rPr>
              <a:t>TRIVIA</a:t>
            </a:r>
            <a:endParaRPr lang="en-CA" altLang="en-US" sz="8800">
              <a:solidFill>
                <a:srgbClr val="FF0000"/>
              </a:solidFill>
              <a:uFillTx/>
              <a:latin typeface="AktivGrotesk-Bold" panose="020B0804020202020204" charset="0"/>
              <a:ea typeface="Adobe Fan Heiti Std B" panose="020B0700000000000000" charset="-120"/>
              <a:cs typeface="AktivGrotesk-Bold" panose="020B080402020202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012565" y="1271270"/>
            <a:ext cx="4166235" cy="431609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p>
            <a:pPr algn="ctr"/>
            <a:r>
              <a:rPr lang="en-CA" altLang="en-US" sz="8800" b="1" kern="100">
                <a:solidFill>
                  <a:srgbClr val="FF0000"/>
                </a:solidFill>
                <a:uFillTx/>
                <a:latin typeface="AktivGrotesk-Bold" panose="020B0804020202020204" charset="0"/>
                <a:cs typeface="AktivGrotesk-Bold" panose="020B0804020202020204" charset="0"/>
              </a:rPr>
              <a:t>MOUNTAINVIEW</a:t>
            </a:r>
            <a:endParaRPr lang="en-CA" altLang="en-US" sz="8800" b="1" kern="100">
              <a:solidFill>
                <a:srgbClr val="FF0000"/>
              </a:solidFill>
              <a:uFillTx/>
              <a:latin typeface="AktivGrotesk-Bold" panose="020B0804020202020204" charset="0"/>
              <a:cs typeface="AktivGrotesk-Bold" panose="020B0804020202020204" charset="0"/>
            </a:endParaRPr>
          </a:p>
        </p:txBody>
      </p:sp>
      <p:pic>
        <p:nvPicPr>
          <p:cNvPr id="10" name="Content Placeholder 6" descr="bird"/>
          <p:cNvPicPr>
            <a:picLocks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5415915" y="1612900"/>
            <a:ext cx="1358900" cy="168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8"/>
          <p:cNvSpPr txBox="1"/>
          <p:nvPr/>
        </p:nvSpPr>
        <p:spPr>
          <a:xfrm>
            <a:off x="12700" y="4450080"/>
            <a:ext cx="1220533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</a:pPr>
            <a:r>
              <a:rPr lang="en-CA" altLang="en-US" sz="4000" noProof="1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FillTx/>
                <a:latin typeface="Impact" panose="020B0806030902050204" charset="0"/>
                <a:cs typeface="Impact" panose="020B0806030902050204" charset="0"/>
              </a:rPr>
              <a:t>TEAMS OF UP TO 8 PEOPLE</a:t>
            </a:r>
            <a:endParaRPr lang="en-CA" altLang="en-US" sz="4000" noProof="1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FillTx/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</a:pPr>
            <a:r>
              <a:rPr lang="en-CA" altLang="en-US" sz="4000" noProof="1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FillTx/>
                <a:latin typeface="Impact" panose="020B0806030902050204" charset="0"/>
                <a:cs typeface="Impact" panose="020B0806030902050204" charset="0"/>
              </a:rPr>
              <a:t>THINK OF AN ORIGINAL TEAM NAME</a:t>
            </a:r>
            <a:endParaRPr lang="en-CA" altLang="en-US" sz="4000" noProof="1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FillTx/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</a:pPr>
            <a:r>
              <a:rPr lang="en-CA" altLang="en-US" sz="4000" noProof="1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FillTx/>
                <a:latin typeface="Impact" panose="020B0806030902050204" charset="0"/>
                <a:cs typeface="Impact" panose="020B0806030902050204" charset="0"/>
              </a:rPr>
              <a:t>EAT - DRINK - BE SMART </a:t>
            </a:r>
            <a:endParaRPr lang="en-CA" altLang="en-US" sz="4000" noProof="1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FillTx/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13144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4 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65430" y="925195"/>
            <a:ext cx="11661775" cy="5507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88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What is the name of the seeing-stone used by Saruman and later by Pippin?</a:t>
            </a:r>
            <a:endParaRPr lang="en-CA" altLang="en-US" sz="88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5430" y="1852295"/>
            <a:ext cx="11662410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66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THE PALANTIR</a:t>
            </a:r>
            <a:endParaRPr lang="en-CA" altLang="en-US" sz="166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13144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5 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65430" y="925195"/>
            <a:ext cx="11661775" cy="5507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88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What is the Elvish word for friend, which also serves as the password to the doors of Moria?</a:t>
            </a:r>
            <a:endParaRPr lang="en-CA" altLang="en-US" sz="88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5430" y="1852295"/>
            <a:ext cx="11662410" cy="3769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239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MELLON</a:t>
            </a:r>
            <a:endParaRPr lang="en-CA" altLang="en-US" sz="239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13144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6 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66065" y="1477645"/>
            <a:ext cx="11661775" cy="3630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15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What is the name of Gandalf’s horse?</a:t>
            </a:r>
            <a:endParaRPr lang="en-CA" altLang="en-US" sz="115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5430" y="2106295"/>
            <a:ext cx="11662410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66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SHADOWFAX</a:t>
            </a:r>
            <a:endParaRPr lang="en-CA" altLang="en-US" sz="166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13144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7 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66065" y="1477645"/>
            <a:ext cx="11661775" cy="3630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15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What is the name of Aragorn’s sword?</a:t>
            </a:r>
            <a:endParaRPr lang="en-CA" altLang="en-US" sz="115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5430" y="2106295"/>
            <a:ext cx="11662410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66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Andúril</a:t>
            </a:r>
            <a:endParaRPr lang="en-CA" altLang="en-US" sz="166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13144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8 - FOR TOLKIEN NERDS - FOR REALS - 2PTS  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66065" y="1022350"/>
            <a:ext cx="11661775" cy="5507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88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Who were the two blue wizards that went to the East and were never seen again?</a:t>
            </a:r>
            <a:endParaRPr lang="en-CA" altLang="en-US" sz="88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72110" y="1176020"/>
            <a:ext cx="11662410" cy="5200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66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ALATAR &amp; PALANDO</a:t>
            </a:r>
            <a:endParaRPr lang="en-CA" altLang="en-US" sz="166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07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3399790" y="780415"/>
            <a:ext cx="5405120" cy="538099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p>
            <a:pPr algn="ctr"/>
            <a:r>
              <a:rPr lang="en-CA" altLang="en-US" sz="8800" b="1" kern="100">
                <a:solidFill>
                  <a:srgbClr val="FF0000"/>
                </a:solidFill>
                <a:uFillTx/>
                <a:latin typeface="AktivGrotesk-Bold" panose="020B0804020202020204" charset="0"/>
                <a:cs typeface="AktivGrotesk-Bold" panose="020B0804020202020204" charset="0"/>
              </a:rPr>
              <a:t>MOUNTAINVIEW</a:t>
            </a:r>
            <a:endParaRPr lang="en-CA" altLang="en-US" sz="8800" b="1" kern="100">
              <a:solidFill>
                <a:srgbClr val="FF0000"/>
              </a:solidFill>
              <a:uFillTx/>
              <a:latin typeface="AktivGrotesk-Bold" panose="020B0804020202020204" charset="0"/>
              <a:cs typeface="AktivGrotesk-Bold" panose="020B080402020202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906905" y="3532505"/>
            <a:ext cx="8604250" cy="2045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12700">
                <a:solidFill>
                  <a:srgbClr val="FF0000"/>
                </a:solidFill>
                <a:uFillTx/>
                <a:latin typeface="AktivGrotesk-Bold" panose="020B0804020202020204" charset="0"/>
                <a:ea typeface="Adobe Fan Heiti Std B" panose="020B0700000000000000" charset="-120"/>
                <a:cs typeface="AktivGrotesk-Bold" panose="020B0804020202020204" charset="0"/>
              </a:rPr>
              <a:t>TRIVIA</a:t>
            </a:r>
            <a:endParaRPr lang="en-CA" altLang="en-US" sz="12700">
              <a:solidFill>
                <a:srgbClr val="FF0000"/>
              </a:solidFill>
              <a:uFillTx/>
              <a:latin typeface="AktivGrotesk-Bold" panose="020B0804020202020204" charset="0"/>
              <a:ea typeface="Adobe Fan Heiti Std B" panose="020B0700000000000000" charset="-120"/>
              <a:cs typeface="AktivGrotesk-Bold" panose="020B0804020202020204" charset="0"/>
            </a:endParaRPr>
          </a:p>
        </p:txBody>
      </p:sp>
      <p:pic>
        <p:nvPicPr>
          <p:cNvPr id="7" name="Content Placeholder 6" descr="bird"/>
          <p:cNvPicPr>
            <a:picLocks noChangeAspect="1"/>
          </p:cNvPicPr>
          <p:nvPr>
            <p:ph/>
          </p:nvPr>
        </p:nvPicPr>
        <p:blipFill>
          <a:blip r:embed="rId1">
            <a:grayscl/>
          </a:blip>
          <a:stretch>
            <a:fillRect/>
          </a:stretch>
        </p:blipFill>
        <p:spPr>
          <a:xfrm>
            <a:off x="5206365" y="1371600"/>
            <a:ext cx="1779270" cy="2211705"/>
          </a:xfrm>
          <a:prstGeom prst="rect">
            <a:avLst/>
          </a:prstGeom>
          <a:noFill/>
          <a:ln w="28575" cmpd="sng">
            <a:noFill/>
            <a:prstDash val="solid"/>
          </a:ln>
        </p:spPr>
      </p:pic>
      <p:sp>
        <p:nvSpPr>
          <p:cNvPr id="9" name="Text Box 8"/>
          <p:cNvSpPr txBox="1"/>
          <p:nvPr/>
        </p:nvSpPr>
        <p:spPr>
          <a:xfrm>
            <a:off x="2432685" y="5335270"/>
            <a:ext cx="75533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8000">
                <a:solidFill>
                  <a:srgbClr val="FF0000"/>
                </a:solidFill>
              </a:rPr>
              <a:t>BREAK TIME . . .</a:t>
            </a:r>
            <a:endParaRPr lang="en-CA" altLang="en-US" sz="80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3393440" y="500380"/>
            <a:ext cx="5405120" cy="538099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p>
            <a:pPr algn="ctr"/>
            <a:r>
              <a:rPr lang="en-CA" altLang="en-US" sz="8800" b="1" kern="100">
                <a:solidFill>
                  <a:srgbClr val="FF0000"/>
                </a:solidFill>
                <a:uFillTx/>
                <a:latin typeface="AktivGrotesk-Bold" panose="020B0804020202020204" charset="0"/>
                <a:cs typeface="AktivGrotesk-Bold" panose="020B0804020202020204" charset="0"/>
              </a:rPr>
              <a:t>MOUNTAINVIEW</a:t>
            </a:r>
            <a:endParaRPr lang="en-CA" altLang="en-US" sz="8800" b="1" kern="100">
              <a:solidFill>
                <a:srgbClr val="FF0000"/>
              </a:solidFill>
              <a:uFillTx/>
              <a:latin typeface="AktivGrotesk-Bold" panose="020B0804020202020204" charset="0"/>
              <a:cs typeface="AktivGrotesk-Bold" panose="020B080402020202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906905" y="3074035"/>
            <a:ext cx="8604250" cy="2045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12700">
                <a:solidFill>
                  <a:srgbClr val="FF0000"/>
                </a:solidFill>
                <a:uFillTx/>
                <a:latin typeface="AktivGrotesk-Bold" panose="020B0804020202020204" charset="0"/>
                <a:ea typeface="Adobe Fan Heiti Std B" panose="020B0700000000000000" charset="-120"/>
                <a:cs typeface="AktivGrotesk-Bold" panose="020B0804020202020204" charset="0"/>
              </a:rPr>
              <a:t>TRIVIA</a:t>
            </a:r>
            <a:endParaRPr lang="en-CA" altLang="en-US" sz="12700">
              <a:solidFill>
                <a:srgbClr val="FF0000"/>
              </a:solidFill>
              <a:uFillTx/>
              <a:latin typeface="AktivGrotesk-Bold" panose="020B0804020202020204" charset="0"/>
              <a:ea typeface="Adobe Fan Heiti Std B" panose="020B0700000000000000" charset="-120"/>
              <a:cs typeface="AktivGrotesk-Bold" panose="020B0804020202020204" charset="0"/>
            </a:endParaRPr>
          </a:p>
        </p:txBody>
      </p:sp>
      <p:pic>
        <p:nvPicPr>
          <p:cNvPr id="7" name="Content Placeholder 6" descr="bird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5206365" y="913130"/>
            <a:ext cx="1779270" cy="221170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6535" y="4962525"/>
            <a:ext cx="117582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8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MIDDLE EARTH MYSTERIES</a:t>
            </a:r>
            <a:endParaRPr lang="en-CA" altLang="en-US" sz="8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762125" y="4403725"/>
            <a:ext cx="889381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3800" b="1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ROUND #4</a:t>
            </a:r>
            <a:endParaRPr lang="en-CA" altLang="en-US" sz="13800" b="1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7810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1 - WHO’S IT - WHAT’S IT ??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pic>
        <p:nvPicPr>
          <p:cNvPr id="4" name="Picture 3" descr="BALRO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15" y="838200"/>
            <a:ext cx="10078720" cy="566991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64795" y="1786890"/>
            <a:ext cx="11662410" cy="4384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99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BALROG</a:t>
            </a:r>
            <a:endParaRPr lang="en-CA" altLang="en-US" sz="138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  <a:buNone/>
            </a:pPr>
            <a:r>
              <a:rPr lang="en-CA" altLang="en-US" sz="80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OR DURIN’S BANE</a:t>
            </a:r>
            <a:endParaRPr lang="en-CA" altLang="en-US" sz="80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7810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2 - NAME THE CREATURE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pic>
        <p:nvPicPr>
          <p:cNvPr id="4" name="Picture 3" descr="C:\Users\peace\Desktop\TOLKEIN TRIVIA\warg.pngwar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4795" y="838200"/>
            <a:ext cx="11663045" cy="533336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64795" y="1786890"/>
            <a:ext cx="1166241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99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WARG</a:t>
            </a:r>
            <a:endParaRPr lang="en-CA" altLang="en-US" sz="80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7810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3 - WHO IS THIS?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pic>
        <p:nvPicPr>
          <p:cNvPr id="4" name="Picture 3" descr="C:\Users\peace\Desktop\TOLKEIN TRIVIA\radagast-the-brown.jpgradagast-the-brown"/>
          <p:cNvPicPr>
            <a:picLocks noChangeAspect="1"/>
          </p:cNvPicPr>
          <p:nvPr/>
        </p:nvPicPr>
        <p:blipFill>
          <a:blip r:embed="rId2"/>
          <a:srcRect l="4870" r="4870"/>
          <a:stretch>
            <a:fillRect/>
          </a:stretch>
        </p:blipFill>
        <p:spPr>
          <a:xfrm>
            <a:off x="264795" y="838200"/>
            <a:ext cx="11663045" cy="533336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64795" y="1786890"/>
            <a:ext cx="11662410" cy="4384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99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RADAGAST</a:t>
            </a:r>
            <a:endParaRPr lang="en-CA" altLang="en-US" sz="199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  <a:buNone/>
            </a:pPr>
            <a:r>
              <a:rPr lang="en-CA" altLang="en-US" sz="80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THE BROWN</a:t>
            </a:r>
            <a:endParaRPr lang="en-CA" altLang="en-US" sz="80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7810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4 - NAME THIS PLACE?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pic>
        <p:nvPicPr>
          <p:cNvPr id="4" name="Picture 3" descr="C:\Users\peace\Desktop\TOLKEIN TRIVIA\AMON SUL WEATHERTOP.jpgAMON SUL WEATHERTOP"/>
          <p:cNvPicPr>
            <a:picLocks noChangeAspect="1"/>
          </p:cNvPicPr>
          <p:nvPr/>
        </p:nvPicPr>
        <p:blipFill>
          <a:blip r:embed="rId2"/>
          <a:srcRect t="17888" b="17888"/>
          <a:stretch>
            <a:fillRect/>
          </a:stretch>
        </p:blipFill>
        <p:spPr>
          <a:xfrm>
            <a:off x="264795" y="838200"/>
            <a:ext cx="11663045" cy="533336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64795" y="1786890"/>
            <a:ext cx="11662410" cy="4384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99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AMON SUL</a:t>
            </a:r>
            <a:endParaRPr lang="en-CA" altLang="en-US" sz="199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  <a:buNone/>
            </a:pPr>
            <a:r>
              <a:rPr lang="en-CA" altLang="en-US" sz="80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AKA WEATHERTOP</a:t>
            </a:r>
            <a:endParaRPr lang="en-CA" altLang="en-US" sz="80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7810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5 - NAME THIS PLACE?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pic>
        <p:nvPicPr>
          <p:cNvPr id="4" name="Picture 3" descr="C:\Users\peace\Desktop\TOLKEIN TRIVIA\FANGORN FOREST.jpgFANGORN FORES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8120" y="784860"/>
            <a:ext cx="9255760" cy="58045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64795" y="1786890"/>
            <a:ext cx="11662410" cy="4384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99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FANGORN</a:t>
            </a:r>
            <a:endParaRPr lang="en-CA" altLang="en-US" sz="199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  <a:p>
            <a:pPr algn="ctr" fontAlgn="auto">
              <a:buFont typeface="Wingdings" panose="05000000000000000000" charset="0"/>
              <a:buNone/>
            </a:pPr>
            <a:r>
              <a:rPr lang="en-CA" altLang="en-US" sz="80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FOREST</a:t>
            </a:r>
            <a:endParaRPr lang="en-CA" altLang="en-US" sz="80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5735" y="7810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6 - WHAT IS THIS CREATURES NAME?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pic>
        <p:nvPicPr>
          <p:cNvPr id="4" name="Picture 3" descr="C:\Users\peace\Desktop\TOLKEIN TRIVIA\SHELOB.jpgSHELOB"/>
          <p:cNvPicPr>
            <a:picLocks noChangeAspect="1"/>
          </p:cNvPicPr>
          <p:nvPr/>
        </p:nvPicPr>
        <p:blipFill>
          <a:blip r:embed="rId2"/>
          <a:srcRect t="3945" b="3945"/>
          <a:stretch>
            <a:fillRect/>
          </a:stretch>
        </p:blipFill>
        <p:spPr>
          <a:xfrm>
            <a:off x="1468120" y="784860"/>
            <a:ext cx="9255760" cy="58045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64795" y="1786890"/>
            <a:ext cx="1166241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99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SHELOB</a:t>
            </a:r>
            <a:endParaRPr lang="en-CA" altLang="en-US" sz="80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364490" y="7810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7 - WHAT IS HE CALLED?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pic>
        <p:nvPicPr>
          <p:cNvPr id="4" name="Picture 3" descr="C:\Users\peace\Desktop\TOLKEIN TRIVIA\Mouth-of-Sauron.jpgMouth-of-Sauro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6965" y="784860"/>
            <a:ext cx="10058400" cy="56578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64795" y="1013460"/>
            <a:ext cx="11662410" cy="5200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66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THE MOUTH OF SAURON </a:t>
            </a:r>
            <a:endParaRPr lang="en-CA" altLang="en-US" sz="166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364490" y="78105"/>
            <a:ext cx="11562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8 - 2 PTS FOR HER FULL MAIDEN NAME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pic>
        <p:nvPicPr>
          <p:cNvPr id="4" name="Picture 3" descr="C:\Users\peace\Desktop\TOLKEIN TRIVIA\ROSIE COTTON.jpgROSIE COTTO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6965" y="784860"/>
            <a:ext cx="10058400" cy="5666232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64795" y="1013460"/>
            <a:ext cx="11662410" cy="5200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6600" noProof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ROSIE COTTON </a:t>
            </a:r>
            <a:endParaRPr lang="en-CA" altLang="en-US" sz="16600" noProof="1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07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3399790" y="780415"/>
            <a:ext cx="5405120" cy="538099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p>
            <a:pPr algn="ctr"/>
            <a:r>
              <a:rPr lang="en-CA" altLang="en-US" sz="8800" b="1" kern="100">
                <a:solidFill>
                  <a:srgbClr val="FF0000"/>
                </a:solidFill>
                <a:uFillTx/>
                <a:latin typeface="AktivGrotesk-Bold" panose="020B0804020202020204" charset="0"/>
                <a:cs typeface="AktivGrotesk-Bold" panose="020B0804020202020204" charset="0"/>
              </a:rPr>
              <a:t>MOUNTAINVIEW</a:t>
            </a:r>
            <a:endParaRPr lang="en-CA" altLang="en-US" sz="8800" b="1" kern="100">
              <a:solidFill>
                <a:srgbClr val="FF0000"/>
              </a:solidFill>
              <a:uFillTx/>
              <a:latin typeface="AktivGrotesk-Bold" panose="020B0804020202020204" charset="0"/>
              <a:cs typeface="AktivGrotesk-Bold" panose="020B080402020202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906905" y="3532505"/>
            <a:ext cx="8604250" cy="2045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12700">
                <a:solidFill>
                  <a:srgbClr val="FF0000"/>
                </a:solidFill>
                <a:uFillTx/>
                <a:latin typeface="AktivGrotesk-Bold" panose="020B0804020202020204" charset="0"/>
                <a:ea typeface="Adobe Fan Heiti Std B" panose="020B0700000000000000" charset="-120"/>
                <a:cs typeface="AktivGrotesk-Bold" panose="020B0804020202020204" charset="0"/>
              </a:rPr>
              <a:t>TRIVIA</a:t>
            </a:r>
            <a:endParaRPr lang="en-CA" altLang="en-US" sz="12700">
              <a:solidFill>
                <a:srgbClr val="FF0000"/>
              </a:solidFill>
              <a:uFillTx/>
              <a:latin typeface="AktivGrotesk-Bold" panose="020B0804020202020204" charset="0"/>
              <a:ea typeface="Adobe Fan Heiti Std B" panose="020B0700000000000000" charset="-120"/>
              <a:cs typeface="AktivGrotesk-Bold" panose="020B0804020202020204" charset="0"/>
            </a:endParaRPr>
          </a:p>
        </p:txBody>
      </p:sp>
      <p:pic>
        <p:nvPicPr>
          <p:cNvPr id="7" name="Content Placeholder 6" descr="bird"/>
          <p:cNvPicPr>
            <a:picLocks noChangeAspect="1"/>
          </p:cNvPicPr>
          <p:nvPr>
            <p:ph/>
          </p:nvPr>
        </p:nvPicPr>
        <p:blipFill>
          <a:blip r:embed="rId1">
            <a:grayscl/>
          </a:blip>
          <a:stretch>
            <a:fillRect/>
          </a:stretch>
        </p:blipFill>
        <p:spPr>
          <a:xfrm>
            <a:off x="5206365" y="1371600"/>
            <a:ext cx="1779270" cy="2211705"/>
          </a:xfrm>
          <a:prstGeom prst="rect">
            <a:avLst/>
          </a:prstGeom>
          <a:noFill/>
          <a:ln w="28575" cmpd="sng">
            <a:noFill/>
            <a:prstDash val="solid"/>
          </a:ln>
        </p:spPr>
      </p:pic>
      <p:sp>
        <p:nvSpPr>
          <p:cNvPr id="9" name="Text Box 8"/>
          <p:cNvSpPr txBox="1"/>
          <p:nvPr/>
        </p:nvSpPr>
        <p:spPr>
          <a:xfrm>
            <a:off x="2432685" y="5335270"/>
            <a:ext cx="75533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8000">
                <a:solidFill>
                  <a:srgbClr val="FF0000"/>
                </a:solidFill>
              </a:rPr>
              <a:t>BREAK TIME . . .</a:t>
            </a:r>
            <a:endParaRPr lang="en-CA" altLang="en-US" sz="80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3393440" y="500380"/>
            <a:ext cx="5405120" cy="538099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p>
            <a:pPr algn="ctr"/>
            <a:r>
              <a:rPr lang="en-CA" altLang="en-US" sz="8800" b="1" kern="100">
                <a:solidFill>
                  <a:srgbClr val="FF0000"/>
                </a:solidFill>
                <a:uFillTx/>
                <a:latin typeface="AktivGrotesk-Bold" panose="020B0804020202020204" charset="0"/>
                <a:cs typeface="AktivGrotesk-Bold" panose="020B0804020202020204" charset="0"/>
              </a:rPr>
              <a:t>MOUNTAINVIEW</a:t>
            </a:r>
            <a:endParaRPr lang="en-CA" altLang="en-US" sz="8800" b="1" kern="100">
              <a:solidFill>
                <a:srgbClr val="FF0000"/>
              </a:solidFill>
              <a:uFillTx/>
              <a:latin typeface="AktivGrotesk-Bold" panose="020B0804020202020204" charset="0"/>
              <a:cs typeface="AktivGrotesk-Bold" panose="020B080402020202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906905" y="3074035"/>
            <a:ext cx="8604250" cy="2045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12700">
                <a:solidFill>
                  <a:srgbClr val="FF0000"/>
                </a:solidFill>
                <a:uFillTx/>
                <a:latin typeface="AktivGrotesk-Bold" panose="020B0804020202020204" charset="0"/>
                <a:ea typeface="Adobe Fan Heiti Std B" panose="020B0700000000000000" charset="-120"/>
                <a:cs typeface="AktivGrotesk-Bold" panose="020B0804020202020204" charset="0"/>
              </a:rPr>
              <a:t>TRIVIA</a:t>
            </a:r>
            <a:endParaRPr lang="en-CA" altLang="en-US" sz="12700">
              <a:solidFill>
                <a:srgbClr val="FF0000"/>
              </a:solidFill>
              <a:uFillTx/>
              <a:latin typeface="AktivGrotesk-Bold" panose="020B0804020202020204" charset="0"/>
              <a:ea typeface="Adobe Fan Heiti Std B" panose="020B0700000000000000" charset="-120"/>
              <a:cs typeface="AktivGrotesk-Bold" panose="020B0804020202020204" charset="0"/>
            </a:endParaRPr>
          </a:p>
        </p:txBody>
      </p:sp>
      <p:pic>
        <p:nvPicPr>
          <p:cNvPr id="7" name="Content Placeholder 6" descr="bird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5206365" y="913130"/>
            <a:ext cx="1779270" cy="221170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7170" y="5271135"/>
            <a:ext cx="11758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72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PHONOGRAPHIC FANTASY</a:t>
            </a:r>
            <a:endParaRPr lang="en-CA" altLang="en-US" sz="72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193165" y="4548505"/>
            <a:ext cx="1020445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3800" b="1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BONUS ROUND</a:t>
            </a:r>
            <a:endParaRPr lang="en-CA" altLang="en-US" sz="13800" b="1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160655" y="122555"/>
            <a:ext cx="11757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44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# 1 - NAME THE SONG &amp; THE ARTIST for 2pts</a:t>
            </a:r>
            <a:endParaRPr lang="en-CA" altLang="en-US" sz="44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59080" y="1318895"/>
            <a:ext cx="116605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80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”7 RINGS”</a:t>
            </a:r>
            <a:endParaRPr lang="en-CA" altLang="en-US" sz="80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58445" y="2800350"/>
            <a:ext cx="116611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72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BY ARIANA GRANDE</a:t>
            </a:r>
            <a:endParaRPr lang="en-CA" altLang="en-US" sz="72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pic>
        <p:nvPicPr>
          <p:cNvPr id="3" name="01 - Ariana Grande - 7 ring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6120" y="542226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160655" y="122555"/>
            <a:ext cx="11757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44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# 2 - NAME THE SONG &amp; THE ARTIST for 2pts</a:t>
            </a:r>
            <a:endParaRPr lang="en-CA" altLang="en-US" sz="44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59080" y="1318895"/>
            <a:ext cx="116605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80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”FANTASY”</a:t>
            </a:r>
            <a:endParaRPr lang="en-CA" altLang="en-US" sz="80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58445" y="2800350"/>
            <a:ext cx="116611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72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BY MARIAH CAREY</a:t>
            </a:r>
            <a:endParaRPr lang="en-CA" altLang="en-US" sz="72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pic>
        <p:nvPicPr>
          <p:cNvPr id="3" name="11. Mariah Carey - Fantas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6120" y="558228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160655" y="122555"/>
            <a:ext cx="11757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44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# 3 - NAME THE SONG &amp; THE ARTIST for 2pts</a:t>
            </a:r>
            <a:endParaRPr lang="en-CA" altLang="en-US" sz="44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59080" y="1318895"/>
            <a:ext cx="1166050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80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”SINGLE LADIES</a:t>
            </a:r>
            <a:endParaRPr lang="en-CA" altLang="en-US" sz="80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  <a:p>
            <a:pPr algn="ctr" fontAlgn="auto"/>
            <a:r>
              <a:rPr lang="en-CA" altLang="en-US" sz="80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( PUT A RING ON IT )”</a:t>
            </a:r>
            <a:endParaRPr lang="en-CA" altLang="en-US" sz="80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57175" y="4179570"/>
            <a:ext cx="116611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72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BY BEYONCE</a:t>
            </a:r>
            <a:endParaRPr lang="en-CA" altLang="en-US" sz="72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pic>
        <p:nvPicPr>
          <p:cNvPr id="2" name="032. Beyoncé - Single Ladies (Put a Ring on I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6120" y="580390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3393440" y="859790"/>
            <a:ext cx="5405120" cy="538099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p>
            <a:pPr algn="ctr"/>
            <a:r>
              <a:rPr lang="en-CA" altLang="en-US" sz="8800" b="1" kern="100">
                <a:solidFill>
                  <a:srgbClr val="FF0000"/>
                </a:solidFill>
                <a:uFillTx/>
                <a:latin typeface="AktivGrotesk-Bold" panose="020B0804020202020204" charset="0"/>
                <a:cs typeface="AktivGrotesk-Bold" panose="020B0804020202020204" charset="0"/>
              </a:rPr>
              <a:t>MOUNTAINVIEW</a:t>
            </a:r>
            <a:endParaRPr lang="en-CA" altLang="en-US" sz="8800" b="1" kern="100">
              <a:solidFill>
                <a:srgbClr val="FF0000"/>
              </a:solidFill>
              <a:uFillTx/>
              <a:latin typeface="AktivGrotesk-Bold" panose="020B0804020202020204" charset="0"/>
              <a:cs typeface="AktivGrotesk-Bold" panose="020B080402020202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906905" y="3219450"/>
            <a:ext cx="8604250" cy="2045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12700">
                <a:solidFill>
                  <a:srgbClr val="FF0000"/>
                </a:solidFill>
                <a:uFillTx/>
                <a:latin typeface="AktivGrotesk-Bold" panose="020B0804020202020204" charset="0"/>
                <a:ea typeface="Adobe Fan Heiti Std B" panose="020B0700000000000000" charset="-120"/>
                <a:cs typeface="AktivGrotesk-Bold" panose="020B0804020202020204" charset="0"/>
              </a:rPr>
              <a:t>TRIVIA</a:t>
            </a:r>
            <a:endParaRPr lang="en-CA" altLang="en-US" sz="12700">
              <a:solidFill>
                <a:srgbClr val="FF0000"/>
              </a:solidFill>
              <a:uFillTx/>
              <a:latin typeface="AktivGrotesk-Bold" panose="020B0804020202020204" charset="0"/>
              <a:ea typeface="Adobe Fan Heiti Std B" panose="020B0700000000000000" charset="-120"/>
              <a:cs typeface="AktivGrotesk-Bold" panose="020B0804020202020204" charset="0"/>
            </a:endParaRPr>
          </a:p>
        </p:txBody>
      </p:sp>
      <p:pic>
        <p:nvPicPr>
          <p:cNvPr id="7" name="Content Placeholder 6" descr="bird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5319395" y="1326515"/>
            <a:ext cx="1779270" cy="221170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78435" y="5069840"/>
            <a:ext cx="118681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8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THE MAN AND THE MOVIES</a:t>
            </a:r>
            <a:endParaRPr lang="en-CA" altLang="en-US" sz="8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762125" y="4799965"/>
            <a:ext cx="8893810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11500" b="1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ROUND #1</a:t>
            </a:r>
            <a:endParaRPr lang="en-CA" altLang="en-US" sz="11500" b="1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160655" y="122555"/>
            <a:ext cx="11757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44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# 4 - NAME THE SONG &amp; THE ARTIST for 2pts</a:t>
            </a:r>
            <a:endParaRPr lang="en-CA" altLang="en-US" sz="44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59080" y="1318895"/>
            <a:ext cx="116605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80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”MAGIC”</a:t>
            </a:r>
            <a:endParaRPr lang="en-CA" altLang="en-US" sz="80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58445" y="2800350"/>
            <a:ext cx="116611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72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BY PILOT</a:t>
            </a:r>
            <a:endParaRPr lang="en-CA" altLang="en-US" sz="72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pic>
        <p:nvPicPr>
          <p:cNvPr id="2" name="050. Pilot - Magic (2003 Remaste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6120" y="569277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160655" y="122555"/>
            <a:ext cx="11757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44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# 5 - NAME THE SONG &amp; THE ARTIST for 2pts</a:t>
            </a:r>
            <a:endParaRPr lang="en-CA" altLang="en-US" sz="44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59080" y="1318895"/>
            <a:ext cx="116605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80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”RAMBLE ON”</a:t>
            </a:r>
            <a:endParaRPr lang="en-CA" altLang="en-US" sz="80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58445" y="2800350"/>
            <a:ext cx="116611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72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BY LED ZEPPLIN</a:t>
            </a:r>
            <a:endParaRPr lang="en-CA" altLang="en-US" sz="72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pic>
        <p:nvPicPr>
          <p:cNvPr id="2" name="075.  Led Zeppelin  -  Ramble 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6120" y="566229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160655" y="122555"/>
            <a:ext cx="11757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44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# 6 - NAME THE SONG &amp; THE ARTIST for 2pts</a:t>
            </a:r>
            <a:endParaRPr lang="en-CA" altLang="en-US" sz="44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59080" y="1318895"/>
            <a:ext cx="116605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80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”FLY LIKE AN EAGLE”</a:t>
            </a:r>
            <a:endParaRPr lang="en-CA" altLang="en-US" sz="80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58445" y="2800350"/>
            <a:ext cx="116611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72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BY STEVE MILLER BAND</a:t>
            </a:r>
            <a:endParaRPr lang="en-CA" altLang="en-US" sz="72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pic>
        <p:nvPicPr>
          <p:cNvPr id="2" name="085. Steve Miller Band - Fly Like an Eagle (Remastered 2017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6120" y="573595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160655" y="122555"/>
            <a:ext cx="11757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44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# 7 - NAME THE SONG &amp; THE ARTIST for 2pts</a:t>
            </a:r>
            <a:endParaRPr lang="en-CA" altLang="en-US" sz="44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59080" y="1318895"/>
            <a:ext cx="116605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80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”MAGIC MAN”</a:t>
            </a:r>
            <a:endParaRPr lang="en-CA" altLang="en-US" sz="80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58445" y="2800350"/>
            <a:ext cx="116611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72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BY HEART</a:t>
            </a:r>
            <a:endParaRPr lang="en-CA" altLang="en-US" sz="72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pic>
        <p:nvPicPr>
          <p:cNvPr id="2" name="138. Heart - Magic Ma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6120" y="571754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2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160655" y="122555"/>
            <a:ext cx="11757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44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# 8 - NAME THE SONG &amp; THE ARTIST for 2pts</a:t>
            </a:r>
            <a:endParaRPr lang="en-CA" altLang="en-US" sz="44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59080" y="1318895"/>
            <a:ext cx="116605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80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”ENEMY”</a:t>
            </a:r>
            <a:endParaRPr lang="en-CA" altLang="en-US" sz="80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58445" y="2800350"/>
            <a:ext cx="116611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72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BY IMAGINE DRAGONS</a:t>
            </a:r>
            <a:endParaRPr lang="en-CA" altLang="en-US" sz="72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pic>
        <p:nvPicPr>
          <p:cNvPr id="2" name="164. Imagine Dragons - Enemy (from the series Arcane League of Legends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6120" y="596646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160655" y="122555"/>
            <a:ext cx="11757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44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# 9 - NAME THE SONG &amp; THE ARTIST for 2pts</a:t>
            </a:r>
            <a:endParaRPr lang="en-CA" altLang="en-US" sz="44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59080" y="1318895"/>
            <a:ext cx="116605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80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”RING OF FIRE”</a:t>
            </a:r>
            <a:endParaRPr lang="en-CA" altLang="en-US" sz="80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58445" y="2800350"/>
            <a:ext cx="116611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72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BY JOHNNY CASH</a:t>
            </a:r>
            <a:endParaRPr lang="en-CA" altLang="en-US" sz="72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pic>
        <p:nvPicPr>
          <p:cNvPr id="2" name="211. Johnny Cash - Ring of Fire (Single Version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6120" y="604393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160655" y="122555"/>
            <a:ext cx="11757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44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# 10 - NAME THE SONG &amp; THE ARTIST for 2pts</a:t>
            </a:r>
            <a:endParaRPr lang="en-CA" altLang="en-US" sz="44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59080" y="1318895"/>
            <a:ext cx="116605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80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”FANTASY”</a:t>
            </a:r>
            <a:endParaRPr lang="en-CA" altLang="en-US" sz="80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58445" y="2800350"/>
            <a:ext cx="116611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72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BY ALDO NOVA</a:t>
            </a:r>
            <a:endParaRPr lang="en-CA" altLang="en-US" sz="72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pic>
        <p:nvPicPr>
          <p:cNvPr id="2" name="455. clip Aldo Nova - Fantas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9605" y="543433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07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3399790" y="780415"/>
            <a:ext cx="5405120" cy="538099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p>
            <a:pPr algn="ctr"/>
            <a:r>
              <a:rPr lang="en-CA" altLang="en-US" sz="8800" b="1" kern="100">
                <a:solidFill>
                  <a:srgbClr val="FF0000"/>
                </a:solidFill>
                <a:uFillTx/>
                <a:latin typeface="AktivGrotesk-Bold" panose="020B0804020202020204" charset="0"/>
                <a:cs typeface="AktivGrotesk-Bold" panose="020B0804020202020204" charset="0"/>
              </a:rPr>
              <a:t>MOUNTAINVIEW</a:t>
            </a:r>
            <a:endParaRPr lang="en-CA" altLang="en-US" sz="8800" b="1" kern="100">
              <a:solidFill>
                <a:srgbClr val="FF0000"/>
              </a:solidFill>
              <a:uFillTx/>
              <a:latin typeface="AktivGrotesk-Bold" panose="020B0804020202020204" charset="0"/>
              <a:cs typeface="AktivGrotesk-Bold" panose="020B080402020202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906905" y="3532505"/>
            <a:ext cx="8604250" cy="2045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12700">
                <a:solidFill>
                  <a:srgbClr val="FF0000"/>
                </a:solidFill>
                <a:uFillTx/>
                <a:latin typeface="AktivGrotesk-Bold" panose="020B0804020202020204" charset="0"/>
                <a:ea typeface="Adobe Fan Heiti Std B" panose="020B0700000000000000" charset="-120"/>
                <a:cs typeface="AktivGrotesk-Bold" panose="020B0804020202020204" charset="0"/>
              </a:rPr>
              <a:t>TRIVIA</a:t>
            </a:r>
            <a:endParaRPr lang="en-CA" altLang="en-US" sz="12700">
              <a:solidFill>
                <a:srgbClr val="FF0000"/>
              </a:solidFill>
              <a:uFillTx/>
              <a:latin typeface="AktivGrotesk-Bold" panose="020B0804020202020204" charset="0"/>
              <a:ea typeface="Adobe Fan Heiti Std B" panose="020B0700000000000000" charset="-120"/>
              <a:cs typeface="AktivGrotesk-Bold" panose="020B0804020202020204" charset="0"/>
            </a:endParaRPr>
          </a:p>
        </p:txBody>
      </p:sp>
      <p:pic>
        <p:nvPicPr>
          <p:cNvPr id="7" name="Content Placeholder 6" descr="bird"/>
          <p:cNvPicPr>
            <a:picLocks noChangeAspect="1"/>
          </p:cNvPicPr>
          <p:nvPr>
            <p:ph/>
          </p:nvPr>
        </p:nvPicPr>
        <p:blipFill>
          <a:blip r:embed="rId1">
            <a:grayscl/>
          </a:blip>
          <a:stretch>
            <a:fillRect/>
          </a:stretch>
        </p:blipFill>
        <p:spPr>
          <a:xfrm>
            <a:off x="5206365" y="1371600"/>
            <a:ext cx="1779270" cy="2211705"/>
          </a:xfrm>
          <a:prstGeom prst="rect">
            <a:avLst/>
          </a:prstGeom>
          <a:noFill/>
          <a:ln w="28575" cmpd="sng">
            <a:noFill/>
            <a:prstDash val="solid"/>
          </a:ln>
        </p:spPr>
      </p:pic>
      <p:sp>
        <p:nvSpPr>
          <p:cNvPr id="9" name="Text Box 8"/>
          <p:cNvSpPr txBox="1"/>
          <p:nvPr/>
        </p:nvSpPr>
        <p:spPr>
          <a:xfrm>
            <a:off x="1406525" y="5323205"/>
            <a:ext cx="960564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8000">
                <a:solidFill>
                  <a:srgbClr val="FF0000"/>
                </a:solidFill>
              </a:rPr>
              <a:t>TALLYING THE SCORES</a:t>
            </a:r>
            <a:endParaRPr lang="en-CA" altLang="en-US" sz="8000">
              <a:solidFill>
                <a:srgbClr val="FF0000"/>
              </a:solidFill>
            </a:endParaRPr>
          </a:p>
        </p:txBody>
      </p:sp>
      <p:pic>
        <p:nvPicPr>
          <p:cNvPr id="3" name="455. Aldo Nova - Fantas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190" y="616140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306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3399790" y="780415"/>
            <a:ext cx="5405120" cy="538099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p>
            <a:pPr algn="ctr"/>
            <a:r>
              <a:rPr lang="en-CA" altLang="en-US" sz="8800" b="1" kern="100">
                <a:solidFill>
                  <a:srgbClr val="FF0000"/>
                </a:solidFill>
                <a:uFillTx/>
                <a:latin typeface="AktivGrotesk-Bold" panose="020B0804020202020204" charset="0"/>
                <a:cs typeface="AktivGrotesk-Bold" panose="020B0804020202020204" charset="0"/>
              </a:rPr>
              <a:t>MOUNTAINVIEW</a:t>
            </a:r>
            <a:endParaRPr lang="en-CA" altLang="en-US" sz="8800" b="1" kern="100">
              <a:solidFill>
                <a:srgbClr val="FF0000"/>
              </a:solidFill>
              <a:uFillTx/>
              <a:latin typeface="AktivGrotesk-Bold" panose="020B0804020202020204" charset="0"/>
              <a:cs typeface="AktivGrotesk-Bold" panose="020B080402020202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906905" y="3532505"/>
            <a:ext cx="8604250" cy="2045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12700">
                <a:solidFill>
                  <a:srgbClr val="FF0000"/>
                </a:solidFill>
                <a:uFillTx/>
                <a:latin typeface="AktivGrotesk-Bold" panose="020B0804020202020204" charset="0"/>
                <a:ea typeface="Adobe Fan Heiti Std B" panose="020B0700000000000000" charset="-120"/>
                <a:cs typeface="AktivGrotesk-Bold" panose="020B0804020202020204" charset="0"/>
              </a:rPr>
              <a:t>TRIVIA</a:t>
            </a:r>
            <a:endParaRPr lang="en-CA" altLang="en-US" sz="12700">
              <a:solidFill>
                <a:srgbClr val="FF0000"/>
              </a:solidFill>
              <a:uFillTx/>
              <a:latin typeface="AktivGrotesk-Bold" panose="020B0804020202020204" charset="0"/>
              <a:ea typeface="Adobe Fan Heiti Std B" panose="020B0700000000000000" charset="-120"/>
              <a:cs typeface="AktivGrotesk-Bold" panose="020B0804020202020204" charset="0"/>
            </a:endParaRPr>
          </a:p>
        </p:txBody>
      </p:sp>
      <p:pic>
        <p:nvPicPr>
          <p:cNvPr id="7" name="Content Placeholder 6" descr="bird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5206365" y="1371600"/>
            <a:ext cx="1779270" cy="221170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432685" y="5577840"/>
            <a:ext cx="7553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4800">
                <a:solidFill>
                  <a:srgbClr val="FF0000"/>
                </a:solidFill>
              </a:rPr>
              <a:t>THANKS FOR PLAYING</a:t>
            </a:r>
            <a:endParaRPr lang="en-CA" altLang="en-US" sz="48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160655" y="122555"/>
            <a:ext cx="117576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/>
            <a:r>
              <a:rPr lang="en-CA" altLang="en-US" sz="40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TIEBREAKER - CLOSEST TO THE CORRECT NUMBER WINS</a:t>
            </a:r>
            <a:endParaRPr lang="en-CA" altLang="en-US" sz="40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57810" y="913130"/>
            <a:ext cx="11660505" cy="5400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11500" b="1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HOW MANY PAGES IN THE ORIGINAL “THE HOBBIT”?</a:t>
            </a:r>
            <a:endParaRPr lang="en-CA" altLang="en-US" sz="11500" b="1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64185" y="1175385"/>
            <a:ext cx="11150600" cy="5384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CA" altLang="en-US" sz="34400" noProof="1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+mn-ea"/>
                <a:cs typeface="Impact" panose="020B0806030902050204" charset="0"/>
                <a:sym typeface="+mn-ea"/>
              </a:rPr>
              <a:t>310</a:t>
            </a:r>
            <a:endParaRPr lang="en-CA" altLang="en-US" sz="34400" noProof="1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+mn-ea"/>
              <a:cs typeface="Impact" panose="020B080603090205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18" dur="2000" fill="hold"/>
                                              <p:tgtEl>
                                                <p:spTgt spid="14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265430" y="100330"/>
            <a:ext cx="1156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32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1 </a:t>
            </a:r>
            <a:endParaRPr lang="en-CA" altLang="en-US" sz="32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17880" y="408686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6575425" y="533400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6575425" y="409956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817880" y="533781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992505" y="408686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NINE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6749415" y="408686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ELEVEN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922020" y="540512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SEVENTEEN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749415" y="5414645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TWENTY-ONE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5430" y="1209040"/>
            <a:ext cx="116617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60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How many Academy Awards did The Lord of the Rings trilogy win?</a:t>
            </a:r>
            <a:endParaRPr lang="en-CA" altLang="en-US" sz="60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7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7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  <p:bldP spid="6" grpId="0" bldLvl="0" animBg="1"/>
      <p:bldP spid="7" grpId="0" bldLvl="0" animBg="1"/>
      <p:bldP spid="8" grpId="0" bldLvl="0" animBg="1"/>
      <p:bldP spid="11" grpId="0"/>
      <p:bldP spid="12" grpId="0"/>
      <p:bldP spid="13" grpId="0"/>
      <p:bldP spid="14" grpId="0"/>
      <p:bldP spid="3" grpId="0"/>
      <p:bldP spid="11" grpId="2"/>
      <p:bldP spid="12" grpId="2"/>
      <p:bldP spid="1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265430" y="100330"/>
            <a:ext cx="1156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32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2 </a:t>
            </a:r>
            <a:endParaRPr lang="en-CA" altLang="en-US" sz="32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17880" y="408686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6575425" y="533400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6575425" y="409956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817880" y="533781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992505" y="4153535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DECEMBER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6736080" y="418211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MARCH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922020" y="540512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SEPTEMBER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749415" y="5414645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NOVEMBER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5430" y="896620"/>
            <a:ext cx="116617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60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In what month were all the 'Lord of the Rings' movies released?</a:t>
            </a:r>
            <a:endParaRPr lang="en-CA" altLang="en-US" sz="60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  <p:bldP spid="6" grpId="0" bldLvl="0" animBg="1"/>
      <p:bldP spid="7" grpId="0" bldLvl="0" animBg="1"/>
      <p:bldP spid="8" grpId="0" bldLvl="0" animBg="1"/>
      <p:bldP spid="11" grpId="0"/>
      <p:bldP spid="12" grpId="0"/>
      <p:bldP spid="13" grpId="0"/>
      <p:bldP spid="14" grpId="0"/>
      <p:bldP spid="3" grpId="0"/>
      <p:bldP spid="12" grpId="1"/>
      <p:bldP spid="13" grpId="1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265430" y="100330"/>
            <a:ext cx="1156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32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3 </a:t>
            </a:r>
            <a:endParaRPr lang="en-CA" altLang="en-US" sz="32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17880" y="408686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6575425" y="533400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6575425" y="409956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817880" y="533781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992505" y="408686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DON BLUTH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6749415" y="408686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TEX AVERY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922020" y="540512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RALPH BAKSHI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749415" y="5414645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WALT DISNEY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5430" y="1209040"/>
            <a:ext cx="116617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60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Who directed an animated version of The Lord of the Rings in 1978?</a:t>
            </a:r>
            <a:endParaRPr lang="en-CA" altLang="en-US" sz="60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  <p:bldP spid="6" grpId="0" bldLvl="0" animBg="1"/>
      <p:bldP spid="7" grpId="0" bldLvl="0" animBg="1"/>
      <p:bldP spid="8" grpId="0" bldLvl="0" animBg="1"/>
      <p:bldP spid="11" grpId="0"/>
      <p:bldP spid="12" grpId="0"/>
      <p:bldP spid="13" grpId="0"/>
      <p:bldP spid="14" grpId="0"/>
      <p:bldP spid="3" grpId="0"/>
      <p:bldP spid="11" grpId="1"/>
      <p:bldP spid="12" grpId="1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265430" y="100330"/>
            <a:ext cx="1156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/>
            <a:r>
              <a:rPr lang="en-CA" altLang="en-US" sz="3200" noProof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+mn-ea"/>
                <a:cs typeface="Impact" panose="020B0806030902050204" charset="0"/>
              </a:rPr>
              <a:t>QUESTION 4</a:t>
            </a:r>
            <a:endParaRPr lang="en-CA" altLang="en-US" sz="3200" noProof="1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+mn-ea"/>
              <a:cs typeface="Impact" panose="020B080603090205020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17880" y="408686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6575425" y="533400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6575425" y="409956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817880" y="5337810"/>
            <a:ext cx="4992370" cy="10572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992505" y="408686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ENGLAND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6749415" y="408686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WALES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922020" y="5405120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SOUTH AFRICA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749415" y="5414645"/>
            <a:ext cx="464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CA" altLang="en-US" sz="540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GERMANY</a:t>
            </a:r>
            <a:endParaRPr lang="en-CA" altLang="en-US" sz="540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5430" y="1209040"/>
            <a:ext cx="116617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Font typeface="Wingdings" panose="05000000000000000000" charset="0"/>
              <a:buNone/>
            </a:pPr>
            <a:r>
              <a:rPr lang="en-CA" altLang="en-US" sz="6000" noProof="1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charset="0"/>
                <a:cs typeface="Impact" panose="020B0806030902050204" charset="0"/>
              </a:rPr>
              <a:t>In what country was J.R.R. Tolkien born?</a:t>
            </a:r>
            <a:endParaRPr lang="en-CA" altLang="en-US" sz="6000" noProof="1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  <p:bldP spid="6" grpId="0" bldLvl="0" animBg="1"/>
      <p:bldP spid="7" grpId="0" bldLvl="0" animBg="1"/>
      <p:bldP spid="8" grpId="0" bldLvl="0" animBg="1"/>
      <p:bldP spid="11" grpId="0"/>
      <p:bldP spid="12" grpId="0"/>
      <p:bldP spid="13" grpId="0"/>
      <p:bldP spid="14" grpId="0"/>
      <p:bldP spid="3" grpId="0"/>
      <p:bldP spid="11" grpId="1"/>
      <p:bldP spid="12" grpId="1"/>
      <p:bldP spid="1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4054</Words>
  <Application>WPS Presentation</Application>
  <PresentationFormat>Widescreen</PresentationFormat>
  <Paragraphs>400</Paragraphs>
  <Slides>59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59</vt:i4>
      </vt:variant>
    </vt:vector>
  </HeadingPairs>
  <TitlesOfParts>
    <vt:vector size="71" baseType="lpstr">
      <vt:lpstr>Arial</vt:lpstr>
      <vt:lpstr>SimSun</vt:lpstr>
      <vt:lpstr>Wingdings</vt:lpstr>
      <vt:lpstr>Calibri</vt:lpstr>
      <vt:lpstr>AktivGrotesk-Bold</vt:lpstr>
      <vt:lpstr>Adobe Fan Heiti Std B</vt:lpstr>
      <vt:lpstr>Wingdings</vt:lpstr>
      <vt:lpstr>Impact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BADWOLF</dc:creator>
  <cp:lastModifiedBy>peace</cp:lastModifiedBy>
  <cp:revision>765</cp:revision>
  <dcterms:created xsi:type="dcterms:W3CDTF">2018-07-22T08:18:00Z</dcterms:created>
  <dcterms:modified xsi:type="dcterms:W3CDTF">2024-01-13T22:27:08Z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1033-12.2.0.13412</vt:lpwstr>
  </property>
  <property fmtid="{D5CDD505-2E9C-101B-9397-08002B2CF9AE}" pid="3" name="ICV">
    <vt:lpwstr>515E9C1B8A5C4E01949AD9A7AF88E515</vt:lpwstr>
  </property>
</Properties>
</file>